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9872663" cy="679767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7823"/>
    <a:srgbClr val="4F0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7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4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AF882-3615-CC40-AABB-F107669C1F0B}" type="datetimeFigureOut">
              <a:rPr lang="it-IT" smtClean="0"/>
              <a:pPr/>
              <a:t>27/04/2023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3650-BE25-7242-AC9E-C76181C876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88A5F-DB3E-214A-9E95-2A8E24980C5C}" type="datetimeFigureOut">
              <a:rPr lang="it-IT" smtClean="0"/>
              <a:pPr/>
              <a:t>27/04/2023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2"/>
            <a:ext cx="4278154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AFFB-A531-2245-8930-D012CEB0EB8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98E2029E-4D77-374B-99B9-8F7400CAF970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20802"/>
            <a:ext cx="2057400" cy="540536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20802"/>
            <a:ext cx="6019800" cy="5405361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7FF47CD3-70AF-D149-AC5D-DFD802178410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A4B3F369-3775-6B49-950F-429C20F585EB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1">
                <a:solidFill>
                  <a:schemeClr val="tx1">
                    <a:tint val="75000"/>
                  </a:schemeClr>
                </a:solidFill>
                <a:latin typeface="Arial Italic"/>
                <a:cs typeface="Arial Italic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  <a:cs typeface="Arial"/>
              </a:defRPr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D2F33633-BF34-1E4A-B798-B62B808660BD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  <a:cs typeface="Arial"/>
              </a:defRPr>
            </a:lvl1pPr>
            <a:lvl2pPr>
              <a:defRPr sz="20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lang="it-IT" sz="2000" b="1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algn="l" defTabSz="457200" rtl="0" eaLnBrk="1" latinLnBrk="0" hangingPunct="1">
              <a:spcBef>
                <a:spcPct val="20000"/>
              </a:spcBef>
              <a:buFont typeface="Arial"/>
              <a:defRPr lang="it-IT" sz="24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F008CD7-C430-C641-89A0-AAA5EC89DCB6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0D8D2961-7752-8147-9F32-6FFB67B11C2A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dirty="0" smtClean="0"/>
              <a:t>TITOLO PRESENTAZIONE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28DD5883-3593-A747-89B4-77730AAAD6BC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000"/>
            <a:ext cx="3008313" cy="571100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64000"/>
            <a:ext cx="5111750" cy="5262163"/>
          </a:xfrm>
        </p:spPr>
        <p:txBody>
          <a:bodyPr/>
          <a:lstStyle>
            <a:lvl1pPr>
              <a:defRPr sz="3200">
                <a:latin typeface="Arial"/>
                <a:cs typeface="Arial"/>
              </a:defRPr>
            </a:lvl1pPr>
            <a:lvl2pPr>
              <a:defRPr sz="2800">
                <a:latin typeface="Arial"/>
                <a:cs typeface="Arial"/>
              </a:defRPr>
            </a:lvl2pPr>
            <a:lvl3pPr>
              <a:defRPr sz="2400">
                <a:latin typeface="Arial"/>
                <a:cs typeface="Arial"/>
              </a:defRPr>
            </a:lvl3pPr>
            <a:lvl4pPr>
              <a:defRPr sz="2000">
                <a:latin typeface="Arial"/>
                <a:cs typeface="Arial"/>
              </a:defRPr>
            </a:lvl4pPr>
            <a:lvl5pPr>
              <a:defRPr sz="20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1F2E32B-AFB4-7448-A9E4-F7446110BAB7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839"/>
            <a:ext cx="5486400" cy="38117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C62DFF53-BA88-8842-A3B1-977899737ADB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800" b="1" i="0">
                <a:latin typeface="Arial"/>
                <a:cs typeface="Arial"/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50890" y="6356350"/>
            <a:ext cx="2133600" cy="365125"/>
          </a:xfrm>
        </p:spPr>
        <p:txBody>
          <a:bodyPr/>
          <a:lstStyle>
            <a:lvl1pPr>
              <a:defRPr sz="800">
                <a:latin typeface="Arial"/>
                <a:cs typeface="Arial"/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0403"/>
            <a:ext cx="8229600" cy="557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F1603-7EC9-9A44-BA15-ABCB29D37C75}" type="datetime1">
              <a:rPr lang="it-IT" smtClean="0"/>
              <a:pPr/>
              <a:t>27/04/2023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TITOLO PRESENTAZIONE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D2F2-A109-7144-80E6-3AAACABD5BA2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223853"/>
            <a:ext cx="8342923" cy="1588"/>
          </a:xfrm>
          <a:prstGeom prst="line">
            <a:avLst/>
          </a:prstGeom>
          <a:ln w="6350">
            <a:solidFill>
              <a:srgbClr val="E478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lide_DIp_EconomiaeDiritto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7200" y="152525"/>
            <a:ext cx="8229600" cy="685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52AC89C2-5B66-4FD9-B3ED-E0E17FEEE8AE}" type="slidenum">
              <a:rPr lang="it-IT" altLang="it-IT"/>
              <a:pPr/>
              <a:t>1</a:t>
            </a:fld>
            <a:endParaRPr lang="it-IT" altLang="it-IT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765175"/>
            <a:ext cx="7772400" cy="1470025"/>
          </a:xfrm>
        </p:spPr>
        <p:txBody>
          <a:bodyPr anchor="ctr"/>
          <a:lstStyle/>
          <a:p>
            <a:r>
              <a:rPr lang="it-IT" altLang="it-IT" sz="4400"/>
              <a:t>Problema: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492375"/>
            <a:ext cx="6400800" cy="3289300"/>
          </a:xfrm>
        </p:spPr>
        <p:txBody>
          <a:bodyPr>
            <a:normAutofit lnSpcReduction="10000"/>
          </a:bodyPr>
          <a:lstStyle/>
          <a:p>
            <a:pPr eaLnBrk="0" hangingPunct="0">
              <a:lnSpc>
                <a:spcPct val="130000"/>
              </a:lnSpc>
              <a:spcBef>
                <a:spcPct val="50000"/>
              </a:spcBef>
            </a:pPr>
            <a:r>
              <a:rPr lang="it-IT" altLang="it-IT" sz="2800" b="1" dirty="0">
                <a:solidFill>
                  <a:schemeClr val="tx1"/>
                </a:solidFill>
              </a:rPr>
              <a:t>... esiste una qualunque regola decisionale </a:t>
            </a:r>
            <a:r>
              <a:rPr lang="it-IT" altLang="it-IT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</a:t>
            </a:r>
            <a:r>
              <a:rPr lang="it-IT" altLang="it-IT" sz="2800" b="1" dirty="0">
                <a:solidFill>
                  <a:schemeClr val="tx1"/>
                </a:solidFill>
              </a:rPr>
              <a:t>, basata </a:t>
            </a:r>
            <a:br>
              <a:rPr lang="it-IT" altLang="it-IT" sz="2800" b="1" dirty="0">
                <a:solidFill>
                  <a:schemeClr val="tx1"/>
                </a:solidFill>
              </a:rPr>
            </a:br>
            <a:r>
              <a:rPr lang="it-IT" altLang="it-IT" sz="2800" b="1" dirty="0">
                <a:solidFill>
                  <a:schemeClr val="tx1"/>
                </a:solidFill>
              </a:rPr>
              <a:t>su </a:t>
            </a:r>
            <a:r>
              <a:rPr lang="it-IT" altLang="it-IT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informazioni</a:t>
            </a:r>
            <a:r>
              <a:rPr lang="it-IT" altLang="it-IT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altLang="it-IT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ordinali</a:t>
            </a:r>
            <a:r>
              <a:rPr lang="it-IT" altLang="it-IT" sz="2800" b="1" dirty="0">
                <a:solidFill>
                  <a:schemeClr val="tx1"/>
                </a:solidFill>
              </a:rPr>
              <a:t>,</a:t>
            </a:r>
            <a:r>
              <a:rPr lang="it-IT" altLang="it-IT" sz="2800" b="1" i="1" dirty="0">
                <a:solidFill>
                  <a:schemeClr val="tx1"/>
                </a:solidFill>
              </a:rPr>
              <a:t> </a:t>
            </a:r>
            <a:br>
              <a:rPr lang="it-IT" altLang="it-IT" sz="2800" b="1" i="1" dirty="0">
                <a:solidFill>
                  <a:schemeClr val="tx1"/>
                </a:solidFill>
              </a:rPr>
            </a:br>
            <a:r>
              <a:rPr lang="it-IT" altLang="it-IT" sz="2800" b="1" dirty="0">
                <a:solidFill>
                  <a:schemeClr val="tx1"/>
                </a:solidFill>
              </a:rPr>
              <a:t>che aggregando le preferenze individuali, conduca ad un </a:t>
            </a:r>
            <a:r>
              <a:rPr lang="it-IT" altLang="it-IT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ordinamento sociale</a:t>
            </a:r>
            <a:r>
              <a:rPr lang="it-IT" altLang="it-IT" sz="2800" b="1" dirty="0">
                <a:solidFill>
                  <a:schemeClr val="tx1"/>
                </a:solidFill>
              </a:rPr>
              <a:t> su </a:t>
            </a:r>
            <a:r>
              <a:rPr lang="it-IT" altLang="it-IT" sz="2800" b="1" dirty="0">
                <a:solidFill>
                  <a:schemeClr val="tx1"/>
                </a:solidFill>
                <a:sym typeface="Symbol" panose="05050102010706020507" pitchFamily="18" charset="2"/>
              </a:rPr>
              <a:t></a:t>
            </a:r>
            <a:r>
              <a:rPr lang="it-IT" altLang="it-IT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x,y,z</a:t>
            </a:r>
            <a:r>
              <a:rPr lang="it-IT" altLang="it-IT" sz="2800" b="1" dirty="0">
                <a:solidFill>
                  <a:schemeClr val="tx1"/>
                </a:solidFill>
              </a:rPr>
              <a:t> </a:t>
            </a:r>
            <a:r>
              <a:rPr lang="it-IT" altLang="it-IT" sz="2800" b="1" dirty="0">
                <a:solidFill>
                  <a:schemeClr val="tx1"/>
                </a:solidFill>
                <a:sym typeface="Symbol" panose="05050102010706020507" pitchFamily="18" charset="2"/>
              </a:rPr>
              <a:t></a:t>
            </a:r>
            <a:r>
              <a:rPr lang="it-IT" altLang="it-IT" sz="2800" b="1" dirty="0">
                <a:solidFill>
                  <a:schemeClr val="tx1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endParaRPr lang="it-IT" alt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792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C5A81-5AD6-445F-A4C6-E04F7D96C931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Modalità della Maggioranza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Voto su coppie di alternative: </a:t>
            </a:r>
            <a:r>
              <a:rPr lang="it-IT" altLang="it-IT" sz="2400"/>
              <a:t>ogni alternativa viene singolarmente confrontata con le altre. (Paradosso di Condorcet)</a:t>
            </a:r>
          </a:p>
          <a:p>
            <a:pPr>
              <a:buFontTx/>
              <a:buNone/>
            </a:pPr>
            <a:endParaRPr lang="it-IT" altLang="it-IT" sz="2400"/>
          </a:p>
          <a:p>
            <a:r>
              <a:rPr lang="it-IT" altLang="it-IT"/>
              <a:t>Sistema ad eliminazione: </a:t>
            </a:r>
            <a:r>
              <a:rPr lang="it-IT" altLang="it-IT" sz="2400"/>
              <a:t>elimino l’alternativa sconfitta</a:t>
            </a:r>
          </a:p>
          <a:p>
            <a:pPr>
              <a:buFontTx/>
              <a:buNone/>
            </a:pPr>
            <a:endParaRPr lang="it-IT" altLang="it-IT" sz="2400"/>
          </a:p>
          <a:p>
            <a:r>
              <a:rPr lang="it-IT" altLang="it-IT"/>
              <a:t>Sistema di Borda: </a:t>
            </a:r>
            <a:r>
              <a:rPr lang="it-IT" altLang="it-IT" sz="2400"/>
              <a:t>assegno punteggi decrescenti alle alternative</a:t>
            </a:r>
          </a:p>
        </p:txBody>
      </p:sp>
    </p:spTree>
    <p:extLst>
      <p:ext uri="{BB962C8B-B14F-4D97-AF65-F5344CB8AC3E}">
        <p14:creationId xmlns:p14="http://schemas.microsoft.com/office/powerpoint/2010/main" val="4050438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E158C-7928-4E47-926B-3EF20EE58EF5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Paradosso di Condorcet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La ciclicità della scelta mostra la violazione dell’assioma della RAZIONALITA’. </a:t>
            </a:r>
          </a:p>
          <a:p>
            <a:endParaRPr lang="it-IT" altLang="it-IT"/>
          </a:p>
          <a:p>
            <a:r>
              <a:rPr lang="it-IT" altLang="it-IT"/>
              <a:t>Ovvero la scelta non rispetta la TRANSITIVITA’.</a:t>
            </a:r>
          </a:p>
        </p:txBody>
      </p:sp>
    </p:spTree>
    <p:extLst>
      <p:ext uri="{BB962C8B-B14F-4D97-AF65-F5344CB8AC3E}">
        <p14:creationId xmlns:p14="http://schemas.microsoft.com/office/powerpoint/2010/main" val="1139059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5B5F-9199-427C-A5A7-3A6833CC9CEE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69926"/>
            <a:ext cx="7772400" cy="576262"/>
          </a:xfrm>
        </p:spPr>
        <p:txBody>
          <a:bodyPr>
            <a:normAutofit fontScale="90000"/>
          </a:bodyPr>
          <a:lstStyle/>
          <a:p>
            <a:r>
              <a:rPr lang="en-US" altLang="it-IT" sz="3200" dirty="0"/>
              <a:t>II </a:t>
            </a:r>
            <a:r>
              <a:rPr lang="it-IT" altLang="it-IT" sz="3200" dirty="0"/>
              <a:t>paradosso di </a:t>
            </a:r>
            <a:r>
              <a:rPr lang="en-US" altLang="it-IT" sz="3200" dirty="0"/>
              <a:t>Condorcet</a:t>
            </a:r>
            <a:endParaRPr lang="it-IT" altLang="it-IT" sz="3200" dirty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73163"/>
            <a:ext cx="7772400" cy="52562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pl-PL" altLang="it-IT" sz="1800" dirty="0"/>
              <a:t>OPI</a:t>
            </a:r>
            <a:r>
              <a:rPr lang="it-IT" altLang="it-IT" sz="1800" dirty="0"/>
              <a:t>      </a:t>
            </a:r>
            <a:r>
              <a:rPr lang="pl-PL" altLang="it-IT" sz="1800" b="1" dirty="0"/>
              <a:t>A</a:t>
            </a:r>
            <a:r>
              <a:rPr lang="it-IT" altLang="it-IT" sz="1800" b="1" dirty="0"/>
              <a:t>    </a:t>
            </a:r>
            <a:r>
              <a:rPr lang="pl-PL" altLang="it-IT" sz="1800" b="1" dirty="0"/>
              <a:t>B</a:t>
            </a:r>
            <a:r>
              <a:rPr lang="it-IT" altLang="it-IT" sz="1800" b="1" dirty="0"/>
              <a:t>     </a:t>
            </a:r>
            <a:r>
              <a:rPr lang="pl-PL" altLang="it-IT" sz="1800" b="1" dirty="0"/>
              <a:t>C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l-PL" altLang="it-IT" sz="1800" dirty="0"/>
              <a:t>I	</a:t>
            </a:r>
            <a:r>
              <a:rPr lang="it-IT" altLang="it-IT" sz="1800" dirty="0"/>
              <a:t>       </a:t>
            </a:r>
            <a:r>
              <a:rPr lang="pl-PL" altLang="it-IT" sz="1800" dirty="0"/>
              <a:t>X</a:t>
            </a:r>
            <a:r>
              <a:rPr lang="it-IT" altLang="it-IT" sz="1800" dirty="0"/>
              <a:t>    </a:t>
            </a:r>
            <a:r>
              <a:rPr lang="pl-PL" altLang="it-IT" sz="1800" dirty="0"/>
              <a:t>Z</a:t>
            </a:r>
            <a:r>
              <a:rPr lang="it-IT" altLang="it-IT" sz="1800" dirty="0"/>
              <a:t>      Y</a:t>
            </a:r>
            <a:endParaRPr lang="pl-PL" altLang="it-IT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pl-PL" altLang="it-IT" sz="1800" dirty="0"/>
              <a:t>lI	</a:t>
            </a:r>
            <a:r>
              <a:rPr lang="it-IT" altLang="it-IT" sz="1800" dirty="0"/>
              <a:t>       </a:t>
            </a:r>
            <a:r>
              <a:rPr lang="pl-PL" altLang="it-IT" sz="1800" dirty="0"/>
              <a:t>Y</a:t>
            </a:r>
            <a:r>
              <a:rPr lang="it-IT" altLang="it-IT" sz="1800" dirty="0"/>
              <a:t>    X     </a:t>
            </a:r>
            <a:r>
              <a:rPr lang="pl-PL" altLang="it-IT" sz="1800" dirty="0"/>
              <a:t>Z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l-PL" altLang="it-IT" sz="1800" dirty="0"/>
              <a:t>Ill	</a:t>
            </a:r>
            <a:r>
              <a:rPr lang="it-IT" altLang="it-IT" sz="1800" dirty="0"/>
              <a:t>       </a:t>
            </a:r>
            <a:r>
              <a:rPr lang="pl-PL" altLang="it-IT" sz="1800" dirty="0"/>
              <a:t>Z</a:t>
            </a:r>
            <a:r>
              <a:rPr lang="it-IT" altLang="it-IT" sz="1800" dirty="0"/>
              <a:t>    Y     X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000" dirty="0"/>
              <a:t>Il voto a maggioranza (confronto a coppie) conduce ai seguenti risultati: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000" dirty="0"/>
              <a:t>voto tra X e Y: vince X per 2 voti a 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000" dirty="0"/>
              <a:t>voto tra X e Z: vince Z per 2 voti a 1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000" dirty="0"/>
              <a:t>voto tra Y e Z. vince Y per 2 voti a 1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000" dirty="0"/>
              <a:t>Se l'ordinamento delle preferenze collettive fosse </a:t>
            </a:r>
            <a:r>
              <a:rPr lang="it-IT" altLang="it-IT" sz="2000" i="1" dirty="0"/>
              <a:t>transitivo</a:t>
            </a:r>
            <a:r>
              <a:rPr lang="it-IT" altLang="it-IT" sz="2000" dirty="0"/>
              <a:t>: X</a:t>
            </a:r>
            <a:r>
              <a:rPr lang="it-IT" altLang="it-IT" sz="2000" i="1" dirty="0"/>
              <a:t> </a:t>
            </a:r>
            <a:r>
              <a:rPr lang="it-IT" altLang="it-IT" sz="2000" dirty="0"/>
              <a:t>batte Y, Z batte X quindi Z batte Y: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000" dirty="0"/>
              <a:t>Invece</a:t>
            </a:r>
            <a:r>
              <a:rPr lang="it-IT" altLang="it-IT" sz="2000" dirty="0" smtClean="0"/>
              <a:t>: voto </a:t>
            </a:r>
            <a:r>
              <a:rPr lang="it-IT" altLang="it-IT" sz="2000" dirty="0"/>
              <a:t>tra Y e Z: vince Y per 2 voti a 1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000" dirty="0"/>
              <a:t>La </a:t>
            </a:r>
            <a:r>
              <a:rPr lang="it-IT" altLang="it-IT" sz="2000" i="1" dirty="0"/>
              <a:t>ciclicità </a:t>
            </a:r>
            <a:r>
              <a:rPr lang="it-IT" altLang="it-IT" sz="2000" dirty="0"/>
              <a:t>dei voto impedisce di costruire (come il Teorema di Arrow prevede) un ordinamento di preferenze che sia </a:t>
            </a:r>
            <a:r>
              <a:rPr lang="it-IT" altLang="it-IT" sz="2000" i="1" dirty="0"/>
              <a:t>razionale </a:t>
            </a:r>
            <a:r>
              <a:rPr lang="it-IT" altLang="it-IT" sz="2000" dirty="0"/>
              <a:t>(ossia, transitivo)</a:t>
            </a:r>
          </a:p>
        </p:txBody>
      </p:sp>
    </p:spTree>
    <p:extLst>
      <p:ext uri="{BB962C8B-B14F-4D97-AF65-F5344CB8AC3E}">
        <p14:creationId xmlns:p14="http://schemas.microsoft.com/office/powerpoint/2010/main" val="1907438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CF484-F01C-46D6-832B-5697B6770B30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54087"/>
            <a:ext cx="7772400" cy="5584825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it-IT" altLang="it-IT" sz="2600" dirty="0"/>
              <a:t>Dato il paradosso di </a:t>
            </a:r>
            <a:r>
              <a:rPr lang="it-IT" altLang="it-IT" sz="2600" dirty="0" err="1"/>
              <a:t>Condorcet</a:t>
            </a:r>
            <a:r>
              <a:rPr lang="it-IT" altLang="it-IT" sz="2600" dirty="0"/>
              <a:t>, se per evitarlo</a:t>
            </a:r>
          </a:p>
          <a:p>
            <a:pPr>
              <a:buFontTx/>
              <a:buNone/>
            </a:pPr>
            <a:r>
              <a:rPr lang="it-IT" altLang="it-IT" sz="2600" dirty="0"/>
              <a:t>introduciamo una procedura ad eliminazione?</a:t>
            </a:r>
          </a:p>
          <a:p>
            <a:pPr>
              <a:buFontTx/>
              <a:buNone/>
            </a:pPr>
            <a:r>
              <a:rPr lang="it-IT" altLang="it-IT" sz="2600" dirty="0"/>
              <a:t>Dall’esempio precedente: </a:t>
            </a:r>
          </a:p>
          <a:p>
            <a:r>
              <a:rPr lang="it-IT" altLang="it-IT" sz="2600" dirty="0"/>
              <a:t>voto tra X e Y: vince X, eliminata Y </a:t>
            </a:r>
          </a:p>
          <a:p>
            <a:r>
              <a:rPr lang="it-IT" altLang="it-IT" sz="2600" dirty="0"/>
              <a:t>voto tra X e Z: vince Z, eliminata X </a:t>
            </a:r>
          </a:p>
          <a:p>
            <a:r>
              <a:rPr lang="it-IT" altLang="it-IT" sz="2600" i="1" dirty="0"/>
              <a:t>la scelta collettiva è Z</a:t>
            </a:r>
          </a:p>
          <a:p>
            <a:pPr>
              <a:buFontTx/>
              <a:buNone/>
            </a:pPr>
            <a:r>
              <a:rPr lang="it-IT" altLang="it-IT" sz="2600" dirty="0"/>
              <a:t>La scelta collettiva è condizionata dalla</a:t>
            </a:r>
          </a:p>
          <a:p>
            <a:pPr>
              <a:buFontTx/>
              <a:buNone/>
            </a:pPr>
            <a:r>
              <a:rPr lang="it-IT" altLang="it-IT" sz="2600" dirty="0"/>
              <a:t>procedura. </a:t>
            </a:r>
          </a:p>
          <a:p>
            <a:pPr>
              <a:buFontTx/>
              <a:buNone/>
            </a:pPr>
            <a:r>
              <a:rPr lang="it-IT" altLang="it-IT" sz="2600" dirty="0"/>
              <a:t>Cambiando l'ordine dei voto, cambia il risultato: </a:t>
            </a:r>
          </a:p>
          <a:p>
            <a:pPr>
              <a:buFontTx/>
              <a:buNone/>
            </a:pPr>
            <a:r>
              <a:rPr lang="it-IT" altLang="it-IT" sz="2600" dirty="0"/>
              <a:t>voto tra X e Z: vince Z, X eliminata </a:t>
            </a:r>
          </a:p>
          <a:p>
            <a:pPr>
              <a:buFontTx/>
              <a:buNone/>
            </a:pPr>
            <a:r>
              <a:rPr lang="it-IT" altLang="it-IT" sz="2600" dirty="0"/>
              <a:t>voto tra Z e Y. vince Y, Z eliminata </a:t>
            </a:r>
          </a:p>
          <a:p>
            <a:pPr>
              <a:buFontTx/>
              <a:buNone/>
            </a:pPr>
            <a:r>
              <a:rPr lang="it-IT" altLang="it-IT" sz="2600" i="1" dirty="0"/>
              <a:t>la scelta collettiva è Y</a:t>
            </a:r>
          </a:p>
        </p:txBody>
      </p:sp>
    </p:spTree>
    <p:extLst>
      <p:ext uri="{BB962C8B-B14F-4D97-AF65-F5344CB8AC3E}">
        <p14:creationId xmlns:p14="http://schemas.microsoft.com/office/powerpoint/2010/main" val="1697987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B8E2-2052-4439-A2D7-9A78870BA8BC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Sistema ad eliminazione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Votazione su coppie di alternative, eliminando l’alternativa sconfitta.</a:t>
            </a:r>
          </a:p>
          <a:p>
            <a:r>
              <a:rPr lang="it-IT" altLang="it-IT"/>
              <a:t>Maggioranza semplice: ciascuno può votare una sola alternativa</a:t>
            </a:r>
          </a:p>
          <a:p>
            <a:r>
              <a:rPr lang="it-IT" altLang="it-IT"/>
              <a:t>Maggioranza a Doppio Turno</a:t>
            </a:r>
          </a:p>
          <a:p>
            <a:r>
              <a:rPr lang="it-IT" altLang="it-IT"/>
              <a:t>Maggioranza con eliminazione progressiva</a:t>
            </a:r>
          </a:p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52615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08E03-76E6-4CA0-9213-541CDCF5E3D5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Sistema di Borda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altLang="it-IT" dirty="0"/>
              <a:t>Ogni votante può esprimere, all’interno del suo sistema di preferenza, un valore (numerico) da assegnare ad ogni alternativa.</a:t>
            </a:r>
          </a:p>
          <a:p>
            <a:pPr>
              <a:buFontTx/>
              <a:buNone/>
            </a:pPr>
            <a:endParaRPr lang="it-IT" altLang="it-IT" dirty="0"/>
          </a:p>
          <a:p>
            <a:pPr>
              <a:buFontTx/>
              <a:buNone/>
            </a:pPr>
            <a:r>
              <a:rPr lang="it-IT" altLang="it-IT" dirty="0"/>
              <a:t>LIMITI</a:t>
            </a:r>
          </a:p>
          <a:p>
            <a:r>
              <a:rPr lang="it-IT" altLang="it-IT" dirty="0"/>
              <a:t>Si viola l’assioma </a:t>
            </a:r>
            <a:r>
              <a:rPr lang="it-IT" altLang="it-IT" dirty="0" smtClean="0"/>
              <a:t>IAI (la presenza di un alternativa meno preferita da tutti può modificare la graduatoria)</a:t>
            </a:r>
            <a:endParaRPr lang="it-IT" altLang="it-IT" dirty="0"/>
          </a:p>
          <a:p>
            <a:r>
              <a:rPr lang="it-IT" altLang="it-IT" dirty="0"/>
              <a:t>Rischio di </a:t>
            </a:r>
            <a:r>
              <a:rPr lang="it-IT" altLang="it-IT" dirty="0" smtClean="0"/>
              <a:t>Manipolazioni (i votanti possono assegnare un valore più basso alle alternative non preferite)</a:t>
            </a:r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541303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CC0CA0-D181-4E52-8BE0-C53868971D63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4000"/>
              <a:t>Limiti del sistema a Maggioranza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CICLICITA’</a:t>
            </a:r>
          </a:p>
          <a:p>
            <a:endParaRPr lang="it-IT" altLang="it-IT"/>
          </a:p>
          <a:p>
            <a:r>
              <a:rPr lang="it-IT" altLang="it-IT"/>
              <a:t>Rinuncio all’ORDINAMENTO </a:t>
            </a:r>
            <a:r>
              <a:rPr lang="it-IT" altLang="it-IT" b="1"/>
              <a:t>completo</a:t>
            </a:r>
            <a:r>
              <a:rPr lang="it-IT" altLang="it-IT"/>
              <a:t> delle preferenze</a:t>
            </a:r>
          </a:p>
          <a:p>
            <a:endParaRPr lang="it-IT" altLang="it-IT"/>
          </a:p>
          <a:p>
            <a:r>
              <a:rPr lang="it-IT" altLang="it-IT"/>
              <a:t>MANIPOLAZIONE.</a:t>
            </a:r>
          </a:p>
        </p:txBody>
      </p:sp>
    </p:spTree>
    <p:extLst>
      <p:ext uri="{BB962C8B-B14F-4D97-AF65-F5344CB8AC3E}">
        <p14:creationId xmlns:p14="http://schemas.microsoft.com/office/powerpoint/2010/main" val="3841780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D174-D19D-4FD7-8192-2954A3AA5419}" type="slidenum">
              <a:rPr lang="it-IT" altLang="it-IT"/>
              <a:pPr/>
              <a:t>2</a:t>
            </a:fld>
            <a:endParaRPr lang="it-IT" altLang="it-IT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endParaRPr lang="it-IT" altLang="it-IT" b="1"/>
          </a:p>
          <a:p>
            <a:r>
              <a:rPr lang="it-IT" altLang="it-IT" b="1"/>
              <a:t>Ordinamento</a:t>
            </a:r>
            <a:r>
              <a:rPr lang="it-IT" altLang="it-IT"/>
              <a:t>: le preferenze individuali sono complete e transitive</a:t>
            </a:r>
          </a:p>
          <a:p>
            <a:pPr>
              <a:buFontTx/>
              <a:buNone/>
            </a:pPr>
            <a:endParaRPr lang="it-IT" altLang="it-IT"/>
          </a:p>
          <a:p>
            <a:r>
              <a:rPr lang="it-IT" altLang="it-IT" b="1"/>
              <a:t>Informazioni ordinali</a:t>
            </a:r>
            <a:r>
              <a:rPr lang="it-IT" altLang="it-IT"/>
              <a:t>: solo l'ordine e non l'intensità delle preferenze individuali </a:t>
            </a:r>
            <a:br>
              <a:rPr lang="it-IT" altLang="it-IT"/>
            </a:br>
            <a:r>
              <a:rPr lang="it-IT" altLang="it-IT"/>
              <a:t>tra le diverse alternative è utilizzabile per R.</a:t>
            </a:r>
          </a:p>
          <a:p>
            <a:endParaRPr lang="it-IT" altLang="it-IT"/>
          </a:p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65995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C4E-4402-42D4-A5A0-CF491AEBFFD6}" type="slidenum">
              <a:rPr lang="it-IT" altLang="it-IT"/>
              <a:pPr/>
              <a:t>3</a:t>
            </a:fld>
            <a:endParaRPr lang="it-IT" altLang="it-IT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La scelta sociale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40637"/>
            <a:ext cx="7772400" cy="4543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altLang="it-IT" sz="2400"/>
              <a:t>La conflittualità sociale è svelata da Arrow nel 1951 con il Teorema dell’impossibilità.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it-IT" altLang="it-IT" sz="2400"/>
              <a:t> </a:t>
            </a:r>
          </a:p>
          <a:p>
            <a:pPr>
              <a:lnSpc>
                <a:spcPct val="90000"/>
              </a:lnSpc>
            </a:pPr>
            <a:r>
              <a:rPr lang="it-IT" altLang="it-IT" sz="2400"/>
              <a:t>Trasformare l'insieme delle preferenze individuali in un ordinamento globale </a:t>
            </a:r>
          </a:p>
          <a:p>
            <a:pPr>
              <a:lnSpc>
                <a:spcPct val="90000"/>
              </a:lnSpc>
              <a:buFontTx/>
              <a:buNone/>
            </a:pPr>
            <a:endParaRPr lang="it-IT" altLang="it-IT" sz="2400"/>
          </a:p>
          <a:p>
            <a:pPr>
              <a:lnSpc>
                <a:spcPct val="90000"/>
              </a:lnSpc>
            </a:pPr>
            <a:r>
              <a:rPr lang="it-IT" altLang="it-IT" sz="2400"/>
              <a:t>La dimostrazione del teorema di Arrow dimostra l'impossibilità di aggregare le preferenze individuali in una </a:t>
            </a:r>
            <a:r>
              <a:rPr lang="it-IT" altLang="it-IT" sz="2400" b="1"/>
              <a:t>scelta sociale coerente e completa</a:t>
            </a:r>
            <a:r>
              <a:rPr lang="it-IT" altLang="it-IT" sz="2400"/>
              <a:t>, o in altri termini: </a:t>
            </a:r>
          </a:p>
          <a:p>
            <a:pPr>
              <a:lnSpc>
                <a:spcPct val="90000"/>
              </a:lnSpc>
            </a:pPr>
            <a:endParaRPr lang="it-IT" altLang="it-IT" sz="2400"/>
          </a:p>
          <a:p>
            <a:pPr>
              <a:lnSpc>
                <a:spcPct val="90000"/>
              </a:lnSpc>
            </a:pPr>
            <a:r>
              <a:rPr lang="it-IT" altLang="it-IT" sz="2400" i="1"/>
              <a:t>l’impossibilità della</a:t>
            </a:r>
            <a:r>
              <a:rPr lang="it-IT" altLang="it-IT" sz="2400"/>
              <a:t> </a:t>
            </a:r>
            <a:r>
              <a:rPr lang="it-IT" altLang="it-IT" sz="2400" i="1"/>
              <a:t>democrazia rappresentativa</a:t>
            </a:r>
            <a:r>
              <a:rPr lang="it-IT" altLang="it-IT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00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28F3-6B77-463F-99F7-DD0C25BBABD3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268413"/>
            <a:ext cx="7772400" cy="48244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it-IT" altLang="it-IT" sz="2800"/>
              <a:t>vi siano </a:t>
            </a:r>
            <a:r>
              <a:rPr lang="it-IT" altLang="it-IT" sz="2800" b="1"/>
              <a:t>α </a:t>
            </a:r>
            <a:r>
              <a:rPr lang="it-IT" altLang="it-IT" sz="2800"/>
              <a:t>individui che devono prendere una decisione collettiva; siano </a:t>
            </a:r>
            <a:r>
              <a:rPr lang="it-IT" altLang="it-IT" sz="2800" b="1"/>
              <a:t>β</a:t>
            </a:r>
            <a:r>
              <a:rPr lang="it-IT" altLang="it-IT" sz="2800"/>
              <a:t> le  possibili opzioni, dette stati sociali. 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sz="2800"/>
          </a:p>
          <a:p>
            <a:pPr>
              <a:lnSpc>
                <a:spcPct val="80000"/>
              </a:lnSpc>
            </a:pPr>
            <a:r>
              <a:rPr lang="it-IT" altLang="it-IT" sz="2800"/>
              <a:t>Ciascun individuo ha delle preferenze sugli </a:t>
            </a:r>
            <a:r>
              <a:rPr lang="it-IT" altLang="it-IT" sz="2800" b="1"/>
              <a:t>β</a:t>
            </a:r>
            <a:r>
              <a:rPr lang="it-IT" altLang="it-IT" sz="2800"/>
              <a:t> stati sociali, preferenze che sono razionali, cioè complete e transitive. 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sz="2800"/>
          </a:p>
          <a:p>
            <a:pPr>
              <a:lnSpc>
                <a:spcPct val="80000"/>
              </a:lnSpc>
            </a:pPr>
            <a:r>
              <a:rPr lang="it-IT" altLang="it-IT" sz="2800"/>
              <a:t>Prendere una decisione collettiva significa decidere quale fra gli </a:t>
            </a:r>
            <a:r>
              <a:rPr lang="it-IT" altLang="it-IT" sz="2800" b="1"/>
              <a:t>β</a:t>
            </a:r>
            <a:r>
              <a:rPr lang="it-IT" altLang="it-IT" sz="2800"/>
              <a:t> stati sociali possa essere considerato come quello preferito dalla collettività dei </a:t>
            </a:r>
            <a:r>
              <a:rPr lang="it-IT" altLang="it-IT" sz="2800" b="1"/>
              <a:t>α</a:t>
            </a:r>
            <a:r>
              <a:rPr lang="it-IT" altLang="it-IT" sz="2800"/>
              <a:t> individui. </a:t>
            </a:r>
          </a:p>
        </p:txBody>
      </p:sp>
    </p:spTree>
    <p:extLst>
      <p:ext uri="{BB962C8B-B14F-4D97-AF65-F5344CB8AC3E}">
        <p14:creationId xmlns:p14="http://schemas.microsoft.com/office/powerpoint/2010/main" val="4068804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CBDD2-4B71-425E-B592-6DDE1B98DD5D}" type="slidenum">
              <a:rPr lang="it-IT" altLang="it-IT"/>
              <a:pPr/>
              <a:t>5</a:t>
            </a:fld>
            <a:endParaRPr lang="it-IT" altLang="it-IT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11213"/>
            <a:ext cx="7772400" cy="649287"/>
          </a:xfrm>
        </p:spPr>
        <p:txBody>
          <a:bodyPr/>
          <a:lstStyle/>
          <a:p>
            <a:r>
              <a:rPr lang="it-IT" altLang="it-IT" sz="3200"/>
              <a:t>La relazione di preferenza assiomatica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28775"/>
            <a:ext cx="7772400" cy="44672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it-IT" altLang="it-IT" sz="2400" dirty="0"/>
          </a:p>
          <a:p>
            <a:pPr>
              <a:lnSpc>
                <a:spcPct val="80000"/>
              </a:lnSpc>
            </a:pPr>
            <a:r>
              <a:rPr lang="it-IT" altLang="it-IT" sz="2400" dirty="0"/>
              <a:t>Per ottenere una relazione di preferenza Arrow  sceglie di aggregare le preferenze individuali attraverso un approccio assiomatico. </a:t>
            </a:r>
          </a:p>
          <a:p>
            <a:pPr>
              <a:lnSpc>
                <a:spcPct val="80000"/>
              </a:lnSpc>
            </a:pPr>
            <a:endParaRPr lang="it-IT" altLang="it-IT" sz="2400" dirty="0"/>
          </a:p>
          <a:p>
            <a:pPr>
              <a:lnSpc>
                <a:spcPct val="80000"/>
              </a:lnSpc>
            </a:pPr>
            <a:r>
              <a:rPr lang="it-IT" altLang="it-IT" sz="2400" dirty="0"/>
              <a:t>Nel tentativo di rispondere ad una duplice esigenza: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400" dirty="0"/>
              <a:t>          1) che l’aggregazione delle preferenze individuali e </a:t>
            </a:r>
            <a:r>
              <a:rPr lang="it-IT" altLang="it-IT" sz="2400" dirty="0" smtClean="0"/>
              <a:t>la </a:t>
            </a:r>
            <a:r>
              <a:rPr lang="it-IT" altLang="it-IT" sz="2400" dirty="0"/>
              <a:t>scelta collettiva che ne risulta sia </a:t>
            </a:r>
            <a:r>
              <a:rPr lang="it-IT" altLang="it-IT" sz="2400" b="1" dirty="0"/>
              <a:t>efficiente</a:t>
            </a:r>
            <a:r>
              <a:rPr lang="it-IT" altLang="it-IT" sz="2400" dirty="0"/>
              <a:t>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400" dirty="0"/>
              <a:t>         2) che il meccanismo di aggregazione sia </a:t>
            </a:r>
            <a:r>
              <a:rPr lang="it-IT" altLang="it-IT" sz="2400" b="1" dirty="0"/>
              <a:t>democratico</a:t>
            </a:r>
            <a:r>
              <a:rPr lang="it-IT" altLang="it-IT" sz="2400" dirty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400" dirty="0"/>
              <a:t>Arrow definisce una lista di assiomi che la relazione di preferenza collettiva dovrebbe soddisfare </a:t>
            </a:r>
          </a:p>
        </p:txBody>
      </p:sp>
    </p:spTree>
    <p:extLst>
      <p:ext uri="{BB962C8B-B14F-4D97-AF65-F5344CB8AC3E}">
        <p14:creationId xmlns:p14="http://schemas.microsoft.com/office/powerpoint/2010/main" val="3628702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41F4-E18F-496E-BA7A-2D013FD3B84D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68338"/>
            <a:ext cx="7772400" cy="792162"/>
          </a:xfrm>
        </p:spPr>
        <p:txBody>
          <a:bodyPr/>
          <a:lstStyle/>
          <a:p>
            <a:r>
              <a:rPr lang="it-IT" altLang="it-IT" sz="3200"/>
              <a:t>Gli assiomi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7338"/>
            <a:ext cx="7772400" cy="4538662"/>
          </a:xfrm>
        </p:spPr>
        <p:txBody>
          <a:bodyPr/>
          <a:lstStyle/>
          <a:p>
            <a:r>
              <a:rPr lang="it-IT" altLang="it-IT" sz="2800" i="1" dirty="0"/>
              <a:t>Dominio non ristretto (DNR).</a:t>
            </a:r>
            <a:r>
              <a:rPr lang="it-IT" altLang="it-IT" sz="2800" dirty="0"/>
              <a:t> </a:t>
            </a:r>
            <a:endParaRPr lang="it-IT" altLang="it-IT" sz="2800" i="1" dirty="0"/>
          </a:p>
          <a:p>
            <a:r>
              <a:rPr lang="it-IT" altLang="it-IT" sz="2800" i="1" dirty="0"/>
              <a:t>Pareto efficienza</a:t>
            </a:r>
            <a:r>
              <a:rPr lang="it-IT" altLang="it-IT" sz="2800" dirty="0"/>
              <a:t> (PE). Se tutti gli individui preferiscono x a y, allora la relazione di preferenza collettiva deve preferire x a y. </a:t>
            </a:r>
          </a:p>
          <a:p>
            <a:r>
              <a:rPr lang="it-IT" altLang="it-IT" sz="2800" i="1" dirty="0"/>
              <a:t>Indipendenza dalle alternative irrilevanti</a:t>
            </a:r>
            <a:r>
              <a:rPr lang="it-IT" altLang="it-IT" sz="2800" dirty="0"/>
              <a:t> (IAI) </a:t>
            </a:r>
          </a:p>
          <a:p>
            <a:r>
              <a:rPr lang="it-IT" altLang="it-IT" sz="2800" i="1" dirty="0"/>
              <a:t>Razionalità </a:t>
            </a:r>
            <a:r>
              <a:rPr lang="it-IT" altLang="it-IT" sz="2800" dirty="0"/>
              <a:t>(</a:t>
            </a:r>
            <a:r>
              <a:rPr lang="it-IT" altLang="it-IT" sz="2800" dirty="0" err="1" smtClean="0"/>
              <a:t>Ra</a:t>
            </a:r>
            <a:r>
              <a:rPr lang="it-IT" altLang="it-IT" sz="2800" dirty="0" smtClean="0"/>
              <a:t>). </a:t>
            </a:r>
            <a:r>
              <a:rPr lang="it-IT" altLang="it-IT" sz="2800" dirty="0"/>
              <a:t>Transitività della preferenza.</a:t>
            </a:r>
          </a:p>
          <a:p>
            <a:r>
              <a:rPr lang="it-IT" altLang="it-IT" sz="2800" i="1" dirty="0"/>
              <a:t>Non </a:t>
            </a:r>
            <a:r>
              <a:rPr lang="it-IT" altLang="it-IT" sz="2800" i="1" dirty="0" err="1"/>
              <a:t>dittatorialità</a:t>
            </a:r>
            <a:r>
              <a:rPr lang="it-IT" altLang="it-IT" sz="2800" dirty="0"/>
              <a:t> (ND). La preferenza collettiva non deve </a:t>
            </a:r>
            <a:r>
              <a:rPr lang="it-IT" altLang="it-IT" sz="2800" b="1" dirty="0"/>
              <a:t>sempre</a:t>
            </a:r>
            <a:r>
              <a:rPr lang="it-IT" altLang="it-IT" sz="2800" dirty="0"/>
              <a:t> coincidere con le preferenze di un solo individuo. </a:t>
            </a:r>
          </a:p>
        </p:txBody>
      </p:sp>
    </p:spTree>
    <p:extLst>
      <p:ext uri="{BB962C8B-B14F-4D97-AF65-F5344CB8AC3E}">
        <p14:creationId xmlns:p14="http://schemas.microsoft.com/office/powerpoint/2010/main" val="155158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C791-BFF4-43BF-9B1B-401DC30AC310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endParaRPr lang="it-IT" altLang="it-IT" dirty="0"/>
          </a:p>
          <a:p>
            <a:r>
              <a:rPr lang="it-IT" altLang="it-IT" dirty="0"/>
              <a:t>Impossibilità: non esiste alcuna regola R che soddisfa simultaneamente </a:t>
            </a:r>
          </a:p>
          <a:p>
            <a:endParaRPr lang="it-IT" altLang="it-IT" dirty="0"/>
          </a:p>
          <a:p>
            <a:r>
              <a:rPr lang="it-IT" altLang="it-IT" dirty="0"/>
              <a:t>Possibilità: se R soddisfa (</a:t>
            </a:r>
            <a:r>
              <a:rPr lang="it-IT" altLang="it-IT" dirty="0" err="1" smtClean="0"/>
              <a:t>DNR,PE,IAI,Ra</a:t>
            </a:r>
            <a:r>
              <a:rPr lang="it-IT" altLang="it-IT" dirty="0" smtClean="0"/>
              <a:t>), </a:t>
            </a:r>
            <a:r>
              <a:rPr lang="it-IT" altLang="it-IT" dirty="0"/>
              <a:t>allora R è dittatoriale (D)</a:t>
            </a:r>
          </a:p>
        </p:txBody>
      </p:sp>
    </p:spTree>
    <p:extLst>
      <p:ext uri="{BB962C8B-B14F-4D97-AF65-F5344CB8AC3E}">
        <p14:creationId xmlns:p14="http://schemas.microsoft.com/office/powerpoint/2010/main" val="3959899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8CFD9-2C95-4EE9-A657-D46583083C8F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22338"/>
          </a:xfrm>
        </p:spPr>
        <p:txBody>
          <a:bodyPr/>
          <a:lstStyle/>
          <a:p>
            <a:r>
              <a:rPr lang="it-IT" altLang="it-IT"/>
              <a:t>L’impossibilità della scelta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81525"/>
          </a:xfrm>
        </p:spPr>
        <p:txBody>
          <a:bodyPr>
            <a:normAutofit fontScale="92500"/>
          </a:bodyPr>
          <a:lstStyle/>
          <a:p>
            <a:r>
              <a:rPr lang="it-IT" altLang="it-IT" sz="2800" dirty="0"/>
              <a:t>Il problema è che i due obiettivi – efficienza e democrazia – sono in conflitto.</a:t>
            </a:r>
          </a:p>
          <a:p>
            <a:r>
              <a:rPr lang="it-IT" altLang="it-IT" sz="2800" dirty="0"/>
              <a:t>Gli aspetti legati all’efficienza sono catturati dagli assiomi PE, IAI e </a:t>
            </a:r>
            <a:r>
              <a:rPr lang="it-IT" altLang="it-IT" sz="2800" dirty="0" err="1" smtClean="0"/>
              <a:t>Ra</a:t>
            </a:r>
            <a:r>
              <a:rPr lang="it-IT" altLang="it-IT" sz="2800" dirty="0" smtClean="0"/>
              <a:t>; </a:t>
            </a:r>
            <a:endParaRPr lang="it-IT" altLang="it-IT" sz="2800" dirty="0"/>
          </a:p>
          <a:p>
            <a:r>
              <a:rPr lang="it-IT" altLang="it-IT" sz="2800" dirty="0"/>
              <a:t>Quelli legati alla democraticità del processo a ND e DNR </a:t>
            </a:r>
          </a:p>
          <a:p>
            <a:r>
              <a:rPr lang="it-IT" altLang="it-IT" sz="2800" dirty="0"/>
              <a:t>E’ impossibile costruire una scelta sociale rispettando entrambi i gruppi. </a:t>
            </a:r>
          </a:p>
          <a:p>
            <a:r>
              <a:rPr lang="it-IT" altLang="it-IT" sz="2800" dirty="0"/>
              <a:t>Qualunque meccanismo di aggregazione possiamo immaginare non soddisfa almeno uno degli assiomi </a:t>
            </a:r>
          </a:p>
        </p:txBody>
      </p:sp>
    </p:spTree>
    <p:extLst>
      <p:ext uri="{BB962C8B-B14F-4D97-AF65-F5344CB8AC3E}">
        <p14:creationId xmlns:p14="http://schemas.microsoft.com/office/powerpoint/2010/main" val="1618553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8CA7-D462-4E2B-83FD-0340EBD62D96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/>
              <a:t>Il sistema a Maggioranza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/>
              <a:t>Il sistema a maggioranza è molto usato</a:t>
            </a:r>
          </a:p>
          <a:p>
            <a:endParaRPr lang="it-IT" altLang="it-IT"/>
          </a:p>
          <a:p>
            <a:r>
              <a:rPr lang="it-IT" altLang="it-IT"/>
              <a:t>Esistono diverse modalità della scelta per votazione a maggioranza</a:t>
            </a:r>
          </a:p>
          <a:p>
            <a:endParaRPr lang="it-IT" altLang="it-IT"/>
          </a:p>
          <a:p>
            <a:r>
              <a:rPr lang="it-IT" altLang="it-IT"/>
              <a:t>Esistono diversi limiti relativi a questo sistema</a:t>
            </a:r>
          </a:p>
        </p:txBody>
      </p:sp>
    </p:spTree>
    <p:extLst>
      <p:ext uri="{BB962C8B-B14F-4D97-AF65-F5344CB8AC3E}">
        <p14:creationId xmlns:p14="http://schemas.microsoft.com/office/powerpoint/2010/main" val="3999806118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DirezioneAmministrativa_UNIM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1" id="{FA56ABB7-5D95-44E3-B2E9-0D8680879744}" vid="{1C909BAD-7D3A-46A3-B195-CC3BB4E8B6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16E692615186349ADC1572FF2D92EBC" ma:contentTypeVersion="9" ma:contentTypeDescription="Creare un nuovo documento." ma:contentTypeScope="" ma:versionID="32ed6f2e6f4444221e00a523a06a7e98">
  <xsd:schema xmlns:xsd="http://www.w3.org/2001/XMLSchema" xmlns:xs="http://www.w3.org/2001/XMLSchema" xmlns:p="http://schemas.microsoft.com/office/2006/metadata/properties" xmlns:ns3="01510a4c-67e1-410d-b310-984d6c9b1061" targetNamespace="http://schemas.microsoft.com/office/2006/metadata/properties" ma:root="true" ma:fieldsID="1819e783a4b970ce792c8222c5b9ae7a" ns3:_="">
    <xsd:import namespace="01510a4c-67e1-410d-b310-984d6c9b10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510a4c-67e1-410d-b310-984d6c9b10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7C04F7-8776-4A9E-A69C-50E40AA66B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510a4c-67e1-410d-b310-984d6c9b10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37495B-57D2-4F70-B996-BC935905C0C1}">
  <ds:schemaRefs>
    <ds:schemaRef ds:uri="http://www.w3.org/XML/1998/namespace"/>
    <ds:schemaRef ds:uri="01510a4c-67e1-410d-b310-984d6c9b1061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576FC5C-E078-4D48-A0BE-2AAB8F9A4A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Slide__UNIMC_DipECONOMIA_DIRITTO</Template>
  <TotalTime>35</TotalTime>
  <Words>862</Words>
  <Application>Microsoft Office PowerPoint</Application>
  <PresentationFormat>Presentazione su schermo (4:3)</PresentationFormat>
  <Paragraphs>120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Arial</vt:lpstr>
      <vt:lpstr>Arial Italic</vt:lpstr>
      <vt:lpstr>Calibri</vt:lpstr>
      <vt:lpstr>Symbol</vt:lpstr>
      <vt:lpstr>Slide_DirezioneAmministrativa_UNIMC</vt:lpstr>
      <vt:lpstr>Problema:</vt:lpstr>
      <vt:lpstr>Presentazione standard di PowerPoint</vt:lpstr>
      <vt:lpstr>La scelta sociale</vt:lpstr>
      <vt:lpstr>Presentazione standard di PowerPoint</vt:lpstr>
      <vt:lpstr>La relazione di preferenza assiomatica</vt:lpstr>
      <vt:lpstr>Gli assiomi</vt:lpstr>
      <vt:lpstr>Presentazione standard di PowerPoint</vt:lpstr>
      <vt:lpstr>L’impossibilità della scelta</vt:lpstr>
      <vt:lpstr>Il sistema a Maggioranza</vt:lpstr>
      <vt:lpstr>Modalità della Maggioranza</vt:lpstr>
      <vt:lpstr>Paradosso di Condorcet</vt:lpstr>
      <vt:lpstr>II paradosso di Condorcet</vt:lpstr>
      <vt:lpstr>Presentazione standard di PowerPoint</vt:lpstr>
      <vt:lpstr>Sistema ad eliminazione</vt:lpstr>
      <vt:lpstr>Sistema di Borda</vt:lpstr>
      <vt:lpstr>Limiti del sistema a Maggioranza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Problema:</dc:title>
  <dc:creator>stefano.perri@unimc.it</dc:creator>
  <cp:lastModifiedBy>stefano.perri@unimc.it</cp:lastModifiedBy>
  <cp:revision>6</cp:revision>
  <cp:lastPrinted>2022-04-12T08:39:19Z</cp:lastPrinted>
  <dcterms:created xsi:type="dcterms:W3CDTF">2022-04-03T14:59:22Z</dcterms:created>
  <dcterms:modified xsi:type="dcterms:W3CDTF">2023-04-27T09:11:28Z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0x010100616E692615186349ADC1572FF2D92EBC</vt:lpwstr>
  </property>
</Properties>
</file>